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7" r:id="rId2"/>
    <p:sldId id="740" r:id="rId3"/>
    <p:sldId id="728" r:id="rId4"/>
  </p:sldIdLst>
  <p:sldSz cx="12192000" cy="6858000"/>
  <p:notesSz cx="7104063" cy="10234613"/>
  <p:embeddedFontLst>
    <p:embeddedFont>
      <p:font typeface="华文隶书" panose="02010800040101010101" pitchFamily="2" charset="-122"/>
      <p:regular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Times New Roman Italic" panose="02020503050405090304" pitchFamily="18" charset="0"/>
      <p: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微软雅黑" panose="020B0503020204020204" pitchFamily="34" charset="-122"/>
      <p:regular r:id="rId15"/>
      <p:bold r:id="rId16"/>
    </p:embeddedFont>
    <p:embeddedFont>
      <p:font typeface="Helvetica" panose="020B0604020202020204" pitchFamily="34" charset="0"/>
      <p:regular r:id="rId17"/>
      <p:bold r:id="rId18"/>
      <p:italic r:id="rId19"/>
      <p:boldItalic r:id="rId20"/>
    </p:embeddedFont>
    <p:embeddedFont>
      <p:font typeface="隶书" panose="02010509060101010101" pitchFamily="49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E"/>
    <a:srgbClr val="E38E84"/>
    <a:srgbClr val="BF1229"/>
    <a:srgbClr val="1691B5"/>
    <a:srgbClr val="367C1E"/>
    <a:srgbClr val="B5CC48"/>
    <a:srgbClr val="44128D"/>
    <a:srgbClr val="805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90"/>
            </a:lvl1pPr>
          </a:lstStyle>
          <a:p>
            <a:fld id="{0F9B84EA-7D68-4D60-9CB1-D50884785D1C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9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32</a:t>
            </a:r>
            <a:r>
              <a:rPr lang="zh-CN" altLang="en-US"/>
              <a:t>学时  深的</a:t>
            </a:r>
            <a:r>
              <a:rPr lang="en-US" altLang="zh-CN"/>
              <a:t>48</a:t>
            </a:r>
            <a:r>
              <a:rPr lang="zh-CN" altLang="en-US"/>
              <a:t>学时  </a:t>
            </a:r>
            <a:r>
              <a:rPr lang="en-US" altLang="zh-CN"/>
              <a:t>2</a:t>
            </a:r>
            <a:r>
              <a:rPr lang="zh-CN" altLang="en-US"/>
              <a:t>学分</a:t>
            </a:r>
            <a:r>
              <a:rPr lang="en-US" altLang="zh-CN"/>
              <a:t>48 3</a:t>
            </a:r>
            <a:r>
              <a:rPr lang="zh-CN" altLang="en-US"/>
              <a:t>学分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5B4BD75-86EB-44D2-B751-27C2C604DE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红线标出重要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DA99E-ADE8-4A70-A149-15A9D77BD632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红线标出重要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DA99E-ADE8-4A70-A149-15A9D77BD632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biLevel thresh="50000"/>
            <a:lum bright="94000"/>
          </a:blip>
          <a:srcRect t="43964" b="1633"/>
          <a:stretch>
            <a:fillRect/>
          </a:stretch>
        </p:blipFill>
        <p:spPr>
          <a:xfrm>
            <a:off x="10160" y="0"/>
            <a:ext cx="12181840" cy="3880485"/>
          </a:xfrm>
          <a:prstGeom prst="rect">
            <a:avLst/>
          </a:prstGeom>
        </p:spPr>
      </p:pic>
      <p:pic>
        <p:nvPicPr>
          <p:cNvPr id="6" name="图片 5" descr="至诚校徽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025" y="1784350"/>
            <a:ext cx="2139315" cy="20726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4138295" y="2105025"/>
            <a:ext cx="5836920" cy="1106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22860" rIns="22860">
            <a:spAutoFit/>
          </a:bodyPr>
          <a:lstStyle>
            <a:lvl1pPr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1pPr>
            <a:lvl2pPr marL="742950" indent="-285750"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2pPr>
            <a:lvl3pPr marL="1143000" indent="-228600"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3pPr>
            <a:lvl4pPr marL="1600200" indent="-228600"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4pPr>
            <a:lvl5pPr marL="2057400" indent="-228600"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5pPr>
            <a:lvl6pPr marL="2514600" indent="-228600" defTabSz="243713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6pPr>
            <a:lvl7pPr marL="2971800" indent="-228600" defTabSz="243713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7pPr>
            <a:lvl8pPr marL="3429000" indent="-228600" defTabSz="243713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8pPr>
            <a:lvl9pPr marL="3886200" indent="-228600" defTabSz="243713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rgbClr val="27282D"/>
                </a:solidFill>
                <a:latin typeface="Calibri" charset="0"/>
                <a:cs typeface="Calibri" charset="0"/>
                <a:sym typeface="Calibri" charset="0"/>
              </a:defRPr>
            </a:lvl9pPr>
          </a:lstStyle>
          <a:p>
            <a:pPr lvl="0" algn="l" defTabSz="1218565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 b="1">
                <a:solidFill>
                  <a:schemeClr val="accent1">
                    <a:lumMod val="75000"/>
                  </a:schemeClr>
                </a:solidFill>
                <a:latin typeface="Kaiti SC Bold" panose="02010600040101010101" charset="-122"/>
                <a:ea typeface="Kaiti SC Bold" panose="02010600040101010101" charset="-122"/>
                <a:cs typeface="Xingkai TC Light" panose="02010600040101010101" charset="-122"/>
                <a:sym typeface="Helvetica" pitchFamily="34" charset="0"/>
              </a:rPr>
              <a:t>软件质量与测试</a:t>
            </a:r>
            <a:endParaRPr lang="zh-CN" altLang="en-US" sz="6000">
              <a:solidFill>
                <a:schemeClr val="accent1">
                  <a:lumMod val="75000"/>
                </a:schemeClr>
              </a:solidFill>
              <a:latin typeface="Kaiti SC Bold" panose="02010600040101010101" charset="-122"/>
              <a:ea typeface="Kaiti SC Bold" panose="02010600040101010101" charset="-122"/>
              <a:cs typeface="Arial Regular" panose="020B0604020202020204" charset="0"/>
              <a:sym typeface="Helvetica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08755" y="32118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i="1">
                <a:solidFill>
                  <a:schemeClr val="accent1">
                    <a:lumMod val="75000"/>
                  </a:schemeClr>
                </a:solidFill>
                <a:latin typeface="Times New Roman Italic" panose="02020603050405020304" charset="0"/>
                <a:ea typeface="微软雅黑" charset="0"/>
                <a:cs typeface="Times New Roman Italic" panose="02020603050405020304" charset="0"/>
                <a:sym typeface="Helvetica" pitchFamily="34" charset="0"/>
              </a:rPr>
              <a:t>Software Quality and Testing</a:t>
            </a:r>
          </a:p>
        </p:txBody>
      </p:sp>
      <p:sp>
        <p:nvSpPr>
          <p:cNvPr id="1555459" name="副标题 1555458"/>
          <p:cNvSpPr>
            <a:spLocks noGrp="1"/>
          </p:cNvSpPr>
          <p:nvPr>
            <p:ph type="subTitle" idx="1"/>
          </p:nvPr>
        </p:nvSpPr>
        <p:spPr>
          <a:xfrm>
            <a:off x="4243388" y="5754370"/>
            <a:ext cx="3930650" cy="661988"/>
          </a:xfrm>
        </p:spPr>
        <p:txBody>
          <a:bodyPr anchor="ctr" anchorCtr="0"/>
          <a:lstStyle/>
          <a:p>
            <a:pPr marL="0" indent="0" algn="ctr" defTabSz="914400">
              <a:buSzPct val="90000"/>
              <a:buNone/>
            </a:pPr>
            <a:r>
              <a:rPr lang="zh-CN" altLang="en-US" b="1" i="1" kern="1200" baseline="0" dirty="0">
                <a:solidFill>
                  <a:schemeClr val="hlink"/>
                </a:solidFill>
                <a:latin typeface="Arial" panose="020B0604020202020204" pitchFamily="34" charset="0"/>
                <a:ea typeface="华文隶书" pitchFamily="2" charset="-122"/>
              </a:rPr>
              <a:t>计算机工程系</a:t>
            </a:r>
            <a:endParaRPr lang="en-US" altLang="zh-CN" b="1" kern="1200" baseline="0">
              <a:solidFill>
                <a:schemeClr val="hlink"/>
              </a:solidFill>
              <a:latin typeface="Arial" panose="020B0604020202020204" pitchFamily="34" charset="0"/>
              <a:ea typeface="华文隶书" pitchFamily="2" charset="-122"/>
            </a:endParaRPr>
          </a:p>
        </p:txBody>
      </p:sp>
    </p:spTree>
  </p:cSld>
  <p:clrMapOvr>
    <a:masterClrMapping/>
  </p:clrMapOvr>
  <p:transition advTm="63169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51050" y="808355"/>
            <a:ext cx="872299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示例程序源代码：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0" y="287611"/>
            <a:ext cx="4830445" cy="504190"/>
            <a:chOff x="0" y="287611"/>
            <a:chExt cx="4830445" cy="504190"/>
          </a:xfrm>
        </p:grpSpPr>
        <p:sp>
          <p:nvSpPr>
            <p:cNvPr id="40" name="矩形 39"/>
            <p:cNvSpPr/>
            <p:nvPr/>
          </p:nvSpPr>
          <p:spPr>
            <a:xfrm>
              <a:off x="0" y="364307"/>
              <a:ext cx="429078" cy="350066"/>
            </a:xfrm>
            <a:prstGeom prst="rect">
              <a:avLst/>
            </a:prstGeom>
            <a:solidFill>
              <a:srgbClr val="1691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37740" y="364307"/>
              <a:ext cx="172120" cy="350066"/>
            </a:xfrm>
            <a:prstGeom prst="rect">
              <a:avLst/>
            </a:prstGeom>
            <a:solidFill>
              <a:srgbClr val="1691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endParaRPr>
            </a:p>
          </p:txBody>
        </p:sp>
        <p:sp>
          <p:nvSpPr>
            <p:cNvPr id="42" name="文本"/>
            <p:cNvSpPr txBox="1"/>
            <p:nvPr/>
          </p:nvSpPr>
          <p:spPr>
            <a:xfrm>
              <a:off x="897255" y="287611"/>
              <a:ext cx="3933190" cy="504190"/>
            </a:xfrm>
            <a:prstGeom prst="rect">
              <a:avLst/>
            </a:prstGeom>
          </p:spPr>
          <p:txBody>
            <a:bodyPr lIns="0" tIns="0" rIns="0" bIns="0" anchor="ctr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Noto Sans S Chinese Regular" charset="-122"/>
                </a:rPr>
                <a:t>逻辑覆盖</a:t>
              </a: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Noto Sans S Chinese Regular" charset="-122"/>
                </a:rPr>
                <a:t>练习</a:t>
              </a:r>
              <a:r>
                <a:rPr kumimoji="0" lang="en-US" altLang="zh-CN" sz="2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Noto Sans S Chinese Regular" charset="-122"/>
                </a:rPr>
                <a:t>1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Noto Sans S Chinese Regular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E70B2-8BF9-45C0-BB95-33D1B9D3A854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charset="-122"/>
                <a:cs typeface="+mn-cs"/>
              </a:rPr>
              <a:t>2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charset="-122"/>
              <a:cs typeface="+mn-cs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10132695" y="287655"/>
            <a:ext cx="1318260" cy="365125"/>
          </a:xfrm>
        </p:spPr>
        <p:txBody>
          <a:bodyPr/>
          <a:lstStyle/>
          <a:p>
            <a:fld id="{82F288E0-7875-42C4-84C8-98DBBD3BF4D2}" type="datetime1">
              <a:rPr lang="zh-CN" altLang="en-US" sz="1600" smtClean="0"/>
              <a:t>2025/3/13</a:t>
            </a:fld>
            <a:endParaRPr lang="zh-CN" altLang="en-US" sz="1600" smtClean="0"/>
          </a:p>
        </p:txBody>
      </p:sp>
      <p:sp>
        <p:nvSpPr>
          <p:cNvPr id="7" name="燕尾形 6"/>
          <p:cNvSpPr/>
          <p:nvPr/>
        </p:nvSpPr>
        <p:spPr>
          <a:xfrm>
            <a:off x="1497330" y="936625"/>
            <a:ext cx="429260" cy="365760"/>
          </a:xfrm>
          <a:prstGeom prst="chevron">
            <a:avLst/>
          </a:prstGeom>
          <a:solidFill>
            <a:srgbClr val="1691B5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051050" y="1517015"/>
            <a:ext cx="5527040" cy="516953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IntlogicExample (int x, int y)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{</a:t>
            </a:r>
          </a:p>
          <a:p>
            <a:pPr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int magic = 0;</a:t>
            </a:r>
          </a:p>
          <a:p>
            <a:pPr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if ( x &gt; 0 &amp;&amp; y &gt; 0)</a:t>
            </a:r>
          </a:p>
          <a:p>
            <a:pPr marL="457200" lvl="1"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magic = x + y + 10;	//</a:t>
            </a:r>
            <a:r>
              <a:rPr lang="zh-CN" altLang="en-US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语句块</a:t>
            </a: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1</a:t>
            </a:r>
          </a:p>
          <a:p>
            <a:pPr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else</a:t>
            </a:r>
          </a:p>
          <a:p>
            <a:pPr marL="457200" lvl="1"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magic = x + y - 10;	//</a:t>
            </a:r>
            <a:r>
              <a:rPr lang="zh-CN" altLang="en-US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语句块</a:t>
            </a: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2</a:t>
            </a:r>
          </a:p>
          <a:p>
            <a:pPr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if (magic &lt; 0)</a:t>
            </a:r>
          </a:p>
          <a:p>
            <a:pPr marL="457200" lvl="1"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magic = 0;		//</a:t>
            </a:r>
            <a:r>
              <a:rPr lang="zh-CN" altLang="en-US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语句块</a:t>
            </a: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3</a:t>
            </a:r>
          </a:p>
          <a:p>
            <a:pPr indent="457200"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return magic;			//</a:t>
            </a:r>
            <a:r>
              <a:rPr lang="zh-CN" altLang="en-US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语句块</a:t>
            </a: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4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imes New Roman Regular" panose="02020603050405020304" charset="0"/>
                <a:ea typeface="微软雅黑" charset="0"/>
                <a:cs typeface="Times New Roman Regular" panose="02020603050405020304" charset="0"/>
                <a:sym typeface="+mn-ea"/>
              </a:rPr>
              <a:t>}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806055" y="3152140"/>
            <a:ext cx="380365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400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使用</a:t>
            </a:r>
            <a:r>
              <a:rPr lang="zh-CN" altLang="en-US" sz="2400" b="1" dirty="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六种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逻辑覆盖测试覆盖方法</a:t>
            </a:r>
            <a:r>
              <a:rPr lang="zh-CN" altLang="en-US" sz="2400" dirty="0">
                <a:latin typeface="微软雅黑" charset="0"/>
                <a:ea typeface="微软雅黑" charset="0"/>
                <a:cs typeface="微软雅黑" charset="0"/>
                <a:sym typeface="+mn-ea"/>
              </a:rPr>
              <a:t>设计测试用例（需要画出流程图）</a:t>
            </a:r>
          </a:p>
        </p:txBody>
      </p:sp>
    </p:spTree>
  </p:cSld>
  <p:clrMapOvr>
    <a:masterClrMapping/>
  </p:clrMapOvr>
  <p:transition advTm="36034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0" y="287611"/>
            <a:ext cx="4866640" cy="504190"/>
            <a:chOff x="0" y="287611"/>
            <a:chExt cx="4866640" cy="504190"/>
          </a:xfrm>
        </p:grpSpPr>
        <p:sp>
          <p:nvSpPr>
            <p:cNvPr id="40" name="矩形 39"/>
            <p:cNvSpPr/>
            <p:nvPr/>
          </p:nvSpPr>
          <p:spPr>
            <a:xfrm>
              <a:off x="0" y="364307"/>
              <a:ext cx="429078" cy="350066"/>
            </a:xfrm>
            <a:prstGeom prst="rect">
              <a:avLst/>
            </a:prstGeom>
            <a:solidFill>
              <a:srgbClr val="1691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37740" y="364307"/>
              <a:ext cx="172120" cy="350066"/>
            </a:xfrm>
            <a:prstGeom prst="rect">
              <a:avLst/>
            </a:prstGeom>
            <a:solidFill>
              <a:srgbClr val="1691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/>
                <a:cs typeface="+mn-cs"/>
              </a:endParaRPr>
            </a:p>
          </p:txBody>
        </p:sp>
        <p:sp>
          <p:nvSpPr>
            <p:cNvPr id="42" name="文本"/>
            <p:cNvSpPr txBox="1"/>
            <p:nvPr/>
          </p:nvSpPr>
          <p:spPr>
            <a:xfrm>
              <a:off x="897255" y="287611"/>
              <a:ext cx="3969385" cy="504190"/>
            </a:xfrm>
            <a:prstGeom prst="rect">
              <a:avLst/>
            </a:prstGeom>
          </p:spPr>
          <p:txBody>
            <a:bodyPr lIns="0" tIns="0" rIns="0" bIns="0" anchor="ctr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Noto Sans S Chinese Regular" charset="-122"/>
                </a:rPr>
                <a:t>基本路径测试法练习</a:t>
              </a: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E70B2-8BF9-45C0-BB95-33D1B9D3A854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charset="-122"/>
                <a:cs typeface="+mn-cs"/>
              </a:rPr>
              <a:t>3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charset="-122"/>
              <a:cs typeface="+mn-cs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10132695" y="287655"/>
            <a:ext cx="1318260" cy="365125"/>
          </a:xfrm>
        </p:spPr>
        <p:txBody>
          <a:bodyPr/>
          <a:lstStyle/>
          <a:p>
            <a:fld id="{82F288E0-7875-42C4-84C8-98DBBD3BF4D2}" type="datetime1">
              <a:rPr lang="zh-CN" altLang="en-US" sz="1600" smtClean="0"/>
              <a:t>2025/3/13</a:t>
            </a:fld>
            <a:endParaRPr lang="zh-CN" altLang="en-US" sz="1600" smtClean="0"/>
          </a:p>
        </p:txBody>
      </p:sp>
      <p:grpSp>
        <p:nvGrpSpPr>
          <p:cNvPr id="70659" name="Group 4"/>
          <p:cNvGrpSpPr>
            <a:grpSpLocks noChangeAspect="1"/>
          </p:cNvGrpSpPr>
          <p:nvPr/>
        </p:nvGrpSpPr>
        <p:grpSpPr>
          <a:xfrm>
            <a:off x="6743700" y="620713"/>
            <a:ext cx="3489325" cy="6048375"/>
            <a:chOff x="2831" y="2973"/>
            <a:chExt cx="3444" cy="5978"/>
          </a:xfrm>
        </p:grpSpPr>
        <p:sp>
          <p:nvSpPr>
            <p:cNvPr id="70661" name="AutoShape 5"/>
            <p:cNvSpPr>
              <a:spLocks noChangeAspect="1"/>
            </p:cNvSpPr>
            <p:nvPr/>
          </p:nvSpPr>
          <p:spPr>
            <a:xfrm>
              <a:off x="2831" y="2973"/>
              <a:ext cx="3444" cy="597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lstStyle>
              <a:lvl1pPr marL="342900" indent="-3429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FF6600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115000"/>
                <a:buFont typeface="Wingdings" panose="05000000000000000000" pitchFamily="2" charset="2"/>
                <a:buChar char="ª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anose="05000000000000000000" pitchFamily="2" charset="2"/>
                <a:buChar char="n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lnSpc>
                  <a:spcPct val="90000"/>
                </a:lnSpc>
                <a:buClr>
                  <a:srgbClr val="CC66FF"/>
                </a:buClr>
                <a:buSzTx/>
                <a:buFont typeface="Wingdings" panose="05000000000000000000" pitchFamily="2" charset="2"/>
                <a:buChar char="•"/>
              </a:pPr>
              <a:endParaRPr lang="zh-CN" altLang="en-US" sz="2800" dirty="0">
                <a:solidFill>
                  <a:srgbClr val="000000"/>
                </a:solidFill>
                <a:latin typeface="隶书" pitchFamily="49" charset="-122"/>
                <a:ea typeface="隶书" pitchFamily="49" charset="-122"/>
              </a:endParaRPr>
            </a:p>
          </p:txBody>
        </p:sp>
        <p:grpSp>
          <p:nvGrpSpPr>
            <p:cNvPr id="70662" name="Group 6"/>
            <p:cNvGrpSpPr/>
            <p:nvPr/>
          </p:nvGrpSpPr>
          <p:grpSpPr>
            <a:xfrm>
              <a:off x="3666" y="3013"/>
              <a:ext cx="2399" cy="5375"/>
              <a:chOff x="3666" y="3013"/>
              <a:chExt cx="2399" cy="5375"/>
            </a:xfrm>
          </p:grpSpPr>
          <p:sp>
            <p:nvSpPr>
              <p:cNvPr id="70664" name="Oval 7"/>
              <p:cNvSpPr/>
              <p:nvPr/>
            </p:nvSpPr>
            <p:spPr>
              <a:xfrm>
                <a:off x="3666" y="5845"/>
                <a:ext cx="395" cy="395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7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65" name="Line 8"/>
              <p:cNvSpPr/>
              <p:nvPr/>
            </p:nvSpPr>
            <p:spPr>
              <a:xfrm>
                <a:off x="5123" y="5845"/>
                <a:ext cx="313" cy="34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66" name="Line 9"/>
              <p:cNvSpPr/>
              <p:nvPr/>
            </p:nvSpPr>
            <p:spPr>
              <a:xfrm flipH="1">
                <a:off x="5123" y="6427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67" name="Line 10"/>
              <p:cNvSpPr/>
              <p:nvPr/>
            </p:nvSpPr>
            <p:spPr>
              <a:xfrm>
                <a:off x="5593" y="6414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68" name="Line 11"/>
              <p:cNvSpPr/>
              <p:nvPr/>
            </p:nvSpPr>
            <p:spPr>
              <a:xfrm>
                <a:off x="5123" y="6971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69" name="Line 12"/>
              <p:cNvSpPr/>
              <p:nvPr/>
            </p:nvSpPr>
            <p:spPr>
              <a:xfrm flipH="1">
                <a:off x="5593" y="6971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70" name="Line 13"/>
              <p:cNvSpPr/>
              <p:nvPr/>
            </p:nvSpPr>
            <p:spPr>
              <a:xfrm>
                <a:off x="4550" y="6524"/>
                <a:ext cx="0" cy="1087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71" name="Line 14"/>
              <p:cNvSpPr/>
              <p:nvPr/>
            </p:nvSpPr>
            <p:spPr>
              <a:xfrm flipH="1">
                <a:off x="4707" y="7436"/>
                <a:ext cx="625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72" name="Line 15"/>
              <p:cNvSpPr/>
              <p:nvPr/>
            </p:nvSpPr>
            <p:spPr>
              <a:xfrm flipH="1">
                <a:off x="4081" y="7831"/>
                <a:ext cx="313" cy="271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73" name="Line 16"/>
              <p:cNvSpPr/>
              <p:nvPr/>
            </p:nvSpPr>
            <p:spPr>
              <a:xfrm>
                <a:off x="4655" y="5438"/>
                <a:ext cx="314" cy="307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74" name="Oval 17"/>
              <p:cNvSpPr/>
              <p:nvPr/>
            </p:nvSpPr>
            <p:spPr>
              <a:xfrm>
                <a:off x="4343" y="3013"/>
                <a:ext cx="395" cy="395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75" name="Oval 18"/>
              <p:cNvSpPr/>
              <p:nvPr/>
            </p:nvSpPr>
            <p:spPr>
              <a:xfrm>
                <a:off x="4330" y="5224"/>
                <a:ext cx="395" cy="395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6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76" name="Oval 19"/>
              <p:cNvSpPr/>
              <p:nvPr/>
            </p:nvSpPr>
            <p:spPr>
              <a:xfrm>
                <a:off x="4317" y="4583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5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77" name="Oval 20"/>
              <p:cNvSpPr/>
              <p:nvPr/>
            </p:nvSpPr>
            <p:spPr>
              <a:xfrm>
                <a:off x="4823" y="4125"/>
                <a:ext cx="394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4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78" name="Oval 21"/>
              <p:cNvSpPr/>
              <p:nvPr/>
            </p:nvSpPr>
            <p:spPr>
              <a:xfrm>
                <a:off x="4814" y="5727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8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79" name="Oval 22"/>
              <p:cNvSpPr/>
              <p:nvPr/>
            </p:nvSpPr>
            <p:spPr>
              <a:xfrm>
                <a:off x="4343" y="7576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14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0" name="Oval 23"/>
              <p:cNvSpPr/>
              <p:nvPr/>
            </p:nvSpPr>
            <p:spPr>
              <a:xfrm>
                <a:off x="3809" y="4118"/>
                <a:ext cx="394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3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1" name="Oval 24"/>
              <p:cNvSpPr/>
              <p:nvPr/>
            </p:nvSpPr>
            <p:spPr>
              <a:xfrm>
                <a:off x="4343" y="6213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9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2" name="Oval 25"/>
              <p:cNvSpPr/>
              <p:nvPr/>
            </p:nvSpPr>
            <p:spPr>
              <a:xfrm>
                <a:off x="4343" y="3653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2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3" name="Oval 26"/>
              <p:cNvSpPr/>
              <p:nvPr/>
            </p:nvSpPr>
            <p:spPr>
              <a:xfrm>
                <a:off x="5282" y="7221"/>
                <a:ext cx="395" cy="395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13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4" name="Oval 27"/>
              <p:cNvSpPr/>
              <p:nvPr/>
            </p:nvSpPr>
            <p:spPr>
              <a:xfrm>
                <a:off x="5670" y="6684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12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5" name="Oval 28"/>
              <p:cNvSpPr/>
              <p:nvPr/>
            </p:nvSpPr>
            <p:spPr>
              <a:xfrm>
                <a:off x="4889" y="6677"/>
                <a:ext cx="393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11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6" name="Oval 29"/>
              <p:cNvSpPr/>
              <p:nvPr/>
            </p:nvSpPr>
            <p:spPr>
              <a:xfrm>
                <a:off x="5282" y="6159"/>
                <a:ext cx="395" cy="396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10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7" name="Oval 30"/>
              <p:cNvSpPr/>
              <p:nvPr/>
            </p:nvSpPr>
            <p:spPr>
              <a:xfrm>
                <a:off x="3718" y="7993"/>
                <a:ext cx="395" cy="395"/>
              </a:xfrm>
              <a:prstGeom prst="ellipse">
                <a:avLst/>
              </a:prstGeom>
              <a:solidFill>
                <a:srgbClr val="66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lIns="0" tIns="0" rIns="0" bIns="0"/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F6600"/>
                  </a:buClr>
                  <a:buSzPct val="60000"/>
                  <a:buFont typeface="Wingdings" panose="05000000000000000000" pitchFamily="2" charset="2"/>
                  <a:buChar char="n"/>
                  <a:defRPr kumimoji="1"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115000"/>
                  <a:buFont typeface="Wingdings" panose="05000000000000000000" pitchFamily="2" charset="2"/>
                  <a:buChar char="ª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574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lnSpc>
                    <a:spcPct val="90000"/>
                  </a:lnSpc>
                  <a:buClr>
                    <a:srgbClr val="CC66FF"/>
                  </a:buClr>
                  <a:buSzTx/>
                  <a:buNone/>
                </a:pPr>
                <a:r>
                  <a:rPr lang="en-US" altLang="zh-CN" sz="18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itchFamily="2" charset="-122"/>
                  </a:rPr>
                  <a:t>15</a:t>
                </a:r>
                <a:endParaRPr lang="en-US" altLang="zh-CN" sz="1800" b="1" dirty="0">
                  <a:solidFill>
                    <a:srgbClr val="000000"/>
                  </a:solidFill>
                  <a:latin typeface="隶书" pitchFamily="49" charset="-122"/>
                  <a:ea typeface="隶书" pitchFamily="49" charset="-122"/>
                </a:endParaRPr>
              </a:p>
            </p:txBody>
          </p:sp>
          <p:sp>
            <p:nvSpPr>
              <p:cNvPr id="70688" name="Line 31"/>
              <p:cNvSpPr/>
              <p:nvPr/>
            </p:nvSpPr>
            <p:spPr>
              <a:xfrm>
                <a:off x="4553" y="3400"/>
                <a:ext cx="1" cy="271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89" name="Line 32"/>
              <p:cNvSpPr/>
              <p:nvPr/>
            </p:nvSpPr>
            <p:spPr>
              <a:xfrm flipH="1">
                <a:off x="4005" y="3852"/>
                <a:ext cx="312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0" name="Line 33"/>
              <p:cNvSpPr/>
              <p:nvPr/>
            </p:nvSpPr>
            <p:spPr>
              <a:xfrm>
                <a:off x="4749" y="3878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1" name="Line 34"/>
              <p:cNvSpPr/>
              <p:nvPr/>
            </p:nvSpPr>
            <p:spPr>
              <a:xfrm>
                <a:off x="4030" y="4487"/>
                <a:ext cx="313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2" name="Line 35"/>
              <p:cNvSpPr/>
              <p:nvPr/>
            </p:nvSpPr>
            <p:spPr>
              <a:xfrm flipH="1">
                <a:off x="4709" y="4487"/>
                <a:ext cx="417" cy="285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3" name="Line 36"/>
              <p:cNvSpPr/>
              <p:nvPr/>
            </p:nvSpPr>
            <p:spPr>
              <a:xfrm>
                <a:off x="4527" y="4991"/>
                <a:ext cx="1" cy="272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4" name="Line 37"/>
              <p:cNvSpPr/>
              <p:nvPr/>
            </p:nvSpPr>
            <p:spPr>
              <a:xfrm flipH="1">
                <a:off x="4655" y="5981"/>
                <a:ext cx="155" cy="271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5" name="Line 38"/>
              <p:cNvSpPr/>
              <p:nvPr/>
            </p:nvSpPr>
            <p:spPr>
              <a:xfrm flipH="1">
                <a:off x="3872" y="5438"/>
                <a:ext cx="470" cy="407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  <p:sp>
            <p:nvSpPr>
              <p:cNvPr id="70696" name="Line 39"/>
              <p:cNvSpPr/>
              <p:nvPr/>
            </p:nvSpPr>
            <p:spPr>
              <a:xfrm>
                <a:off x="3872" y="6252"/>
                <a:ext cx="0" cy="1767"/>
              </a:xfrm>
              <a:prstGeom prst="line">
                <a:avLst/>
              </a:prstGeom>
              <a:ln w="12700" cap="flat" cmpd="sng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</p:spPr>
          </p:sp>
        </p:grpSp>
        <p:sp>
          <p:nvSpPr>
            <p:cNvPr id="70663" name="Rectangle 40"/>
            <p:cNvSpPr/>
            <p:nvPr/>
          </p:nvSpPr>
          <p:spPr>
            <a:xfrm>
              <a:off x="3614" y="8486"/>
              <a:ext cx="1722" cy="407"/>
            </a:xfrm>
            <a:prstGeom prst="rect">
              <a:avLst/>
            </a:prstGeom>
            <a:noFill/>
            <a:ln w="12700">
              <a:noFill/>
            </a:ln>
          </p:spPr>
          <p:txBody>
            <a:bodyPr/>
            <a:lstStyle>
              <a:lvl1pPr marL="342900" indent="-3429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FF6600"/>
                </a:buClr>
                <a:buSzPct val="60000"/>
                <a:buFont typeface="Wingdings" panose="05000000000000000000" pitchFamily="2" charset="2"/>
                <a:buChar char="n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115000"/>
                <a:buFont typeface="Wingdings" panose="05000000000000000000" pitchFamily="2" charset="2"/>
                <a:buChar char="ª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anose="05000000000000000000" pitchFamily="2" charset="2"/>
                <a:buChar char="n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lnSpc>
                  <a:spcPct val="90000"/>
                </a:lnSpc>
                <a:buClr>
                  <a:srgbClr val="CC66FF"/>
                </a:buClr>
                <a:buSzTx/>
                <a:buNone/>
              </a:pPr>
              <a:r>
                <a:rPr lang="zh-CN" altLang="en-US" sz="18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itchFamily="2" charset="-122"/>
                </a:rPr>
                <a:t>控制流图</a:t>
              </a:r>
              <a:endParaRPr lang="zh-CN" altLang="en-US" sz="1800" b="1" dirty="0">
                <a:solidFill>
                  <a:srgbClr val="FF0000"/>
                </a:solidFill>
                <a:latin typeface="隶书" pitchFamily="49" charset="-122"/>
                <a:ea typeface="隶书" pitchFamily="49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638300" y="1421765"/>
            <a:ext cx="609600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 hangingPunct="1"/>
            <a:r>
              <a:rPr lang="zh-CN" altLang="en-US" sz="3000" dirty="0">
                <a:sym typeface="+mn-ea"/>
              </a:rPr>
              <a:t>请找出独立路径</a:t>
            </a:r>
            <a:endParaRPr lang="en-US" altLang="zh-CN" sz="3000" dirty="0"/>
          </a:p>
          <a:p>
            <a:pPr marL="914400" lvl="1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3000" dirty="0">
                <a:solidFill>
                  <a:srgbClr val="9900CC"/>
                </a:solidFill>
                <a:sym typeface="+mn-ea"/>
              </a:rPr>
              <a:t>计算圈复杂度（三种方法）</a:t>
            </a:r>
            <a:endParaRPr lang="en-US" altLang="zh-CN" sz="3000" dirty="0"/>
          </a:p>
          <a:p>
            <a:pPr marL="914400" lvl="1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3000" dirty="0">
                <a:solidFill>
                  <a:srgbClr val="9900CC"/>
                </a:solidFill>
                <a:sym typeface="+mn-ea"/>
              </a:rPr>
              <a:t>独立路径</a:t>
            </a:r>
          </a:p>
        </p:txBody>
      </p:sp>
    </p:spTree>
  </p:cSld>
  <p:clrMapOvr>
    <a:masterClrMapping/>
  </p:clrMapOvr>
  <p:transition advTm="36034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130</Words>
  <Application>Microsoft Office PowerPoint</Application>
  <PresentationFormat>宽屏</PresentationFormat>
  <Paragraphs>47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宋体</vt:lpstr>
      <vt:lpstr>华文隶书</vt:lpstr>
      <vt:lpstr>Noto Sans S Chinese Regular</vt:lpstr>
      <vt:lpstr>Calibri Light</vt:lpstr>
      <vt:lpstr>Xingkai TC Light</vt:lpstr>
      <vt:lpstr>Times New Roman</vt:lpstr>
      <vt:lpstr>Wingdings</vt:lpstr>
      <vt:lpstr>Kaiti SC Bold</vt:lpstr>
      <vt:lpstr>Times New Roman Italic</vt:lpstr>
      <vt:lpstr>Calibri</vt:lpstr>
      <vt:lpstr>微软雅黑</vt:lpstr>
      <vt:lpstr>Arial Regular</vt:lpstr>
      <vt:lpstr>Arial</vt:lpstr>
      <vt:lpstr>Times New Roman Regular</vt:lpstr>
      <vt:lpstr>Helvetica</vt:lpstr>
      <vt:lpstr>隶书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linyaowei</dc:creator>
  <cp:lastModifiedBy>admin</cp:lastModifiedBy>
  <cp:revision>428</cp:revision>
  <dcterms:created xsi:type="dcterms:W3CDTF">2023-09-26T17:15:09Z</dcterms:created>
  <dcterms:modified xsi:type="dcterms:W3CDTF">2025-03-13T07:57:19Z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FAA72FF36A2A38551036ED641FB672C8_42</vt:lpwstr>
  </property>
</Properties>
</file>

<file path=docProps/thumbnail.jpeg>
</file>